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5CCFAB-DD77-48E8-A1EA-C4F7B9472A9C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DCAEED-5BF7-44ED-AABB-C090B0943916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i4eb39uMc&amp;t=37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5976664"/>
          </a:xfrm>
        </p:spPr>
        <p:txBody>
          <a:bodyPr/>
          <a:lstStyle/>
          <a:p>
            <a:r>
              <a:rPr lang="bg-BG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4000" dirty="0" smtClean="0">
                <a:solidFill>
                  <a:schemeClr val="accent1">
                    <a:lumMod val="75000"/>
                  </a:schemeClr>
                </a:solidFill>
              </a:rPr>
              <a:t>ДГ </a:t>
            </a:r>
            <a:r>
              <a:rPr lang="bg-BG" sz="4000" dirty="0">
                <a:solidFill>
                  <a:schemeClr val="accent1">
                    <a:lumMod val="75000"/>
                  </a:schemeClr>
                </a:solidFill>
              </a:rPr>
              <a:t>„ПЛАМЪЧЕ</a:t>
            </a:r>
            <a:r>
              <a:rPr lang="bg-BG" sz="40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br>
              <a:rPr lang="bg-BG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4000" dirty="0">
                <a:solidFill>
                  <a:schemeClr val="accent1">
                    <a:lumMod val="75000"/>
                  </a:schemeClr>
                </a:solidFill>
              </a:rPr>
              <a:t>група „РАКЕТА“</a:t>
            </a:r>
            <a:br>
              <a:rPr lang="bg-BG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4000" dirty="0">
                <a:solidFill>
                  <a:schemeClr val="accent1">
                    <a:lumMod val="75000"/>
                  </a:schemeClr>
                </a:solidFill>
              </a:rPr>
              <a:t>ТРЕТА ПОДГОТВИТЕЛНА ГРУПА</a:t>
            </a:r>
            <a:br>
              <a:rPr lang="bg-BG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4000" dirty="0">
                <a:solidFill>
                  <a:schemeClr val="accent1">
                    <a:lumMod val="75000"/>
                  </a:schemeClr>
                </a:solidFill>
              </a:rPr>
              <a:t>УЧИТЕЛИ:</a:t>
            </a:r>
            <a:br>
              <a:rPr lang="bg-BG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4000" dirty="0">
                <a:solidFill>
                  <a:schemeClr val="accent1">
                    <a:lumMod val="75000"/>
                  </a:schemeClr>
                </a:solidFill>
              </a:rPr>
              <a:t>Катерина Терзиева</a:t>
            </a:r>
            <a:br>
              <a:rPr lang="bg-BG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4000" dirty="0">
                <a:solidFill>
                  <a:schemeClr val="accent1">
                    <a:lumMod val="75000"/>
                  </a:schemeClr>
                </a:solidFill>
              </a:rPr>
              <a:t>Анна Тонева</a:t>
            </a:r>
            <a:r>
              <a:rPr lang="bg-BG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bg-BG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МитиРал\Desktop\Катя\Други\91982664_229694538398267_830870669187298099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8" y="2492896"/>
            <a:ext cx="2160240" cy="1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итиРал\Desktop\Катя\Други\92012712_206168534009713_537278109259399168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85" y="2702112"/>
            <a:ext cx="2124703" cy="137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3200" dirty="0">
                <a:solidFill>
                  <a:schemeClr val="tx1"/>
                </a:solidFill>
              </a:rPr>
              <a:t>Образователно направление: Български език и литература</a:t>
            </a:r>
          </a:p>
          <a:p>
            <a:pPr marL="0" indent="0">
              <a:buNone/>
            </a:pPr>
            <a:r>
              <a:rPr lang="bg-BG" sz="3200" dirty="0">
                <a:solidFill>
                  <a:schemeClr val="tx1"/>
                </a:solidFill>
              </a:rPr>
              <a:t>Тема: Играя с думи и изречения</a:t>
            </a:r>
          </a:p>
          <a:p>
            <a:pPr marL="0" indent="0">
              <a:buNone/>
            </a:pPr>
            <a:r>
              <a:rPr lang="bg-BG" sz="3200" dirty="0">
                <a:solidFill>
                  <a:schemeClr val="tx1"/>
                </a:solidFill>
              </a:rPr>
              <a:t>Ядро: </a:t>
            </a:r>
            <a:r>
              <a:rPr lang="ru-RU" sz="3200" dirty="0" err="1">
                <a:solidFill>
                  <a:schemeClr val="tx1"/>
                </a:solidFill>
              </a:rPr>
              <a:t>Граматически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правилна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реч</a:t>
            </a:r>
            <a:r>
              <a:rPr lang="ru-RU" sz="3200" dirty="0">
                <a:solidFill>
                  <a:schemeClr val="tx1"/>
                </a:solidFill>
              </a:rPr>
              <a:t>;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Звукова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култура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bg-BG" sz="3200" dirty="0" smtClean="0">
                <a:solidFill>
                  <a:schemeClr val="tx1"/>
                </a:solidFill>
              </a:rPr>
              <a:t>Цел и задачи</a:t>
            </a:r>
            <a:r>
              <a:rPr lang="bg-BG" sz="3200" dirty="0">
                <a:solidFill>
                  <a:schemeClr val="tx1"/>
                </a:solidFill>
              </a:rPr>
              <a:t>:</a:t>
            </a:r>
          </a:p>
          <a:p>
            <a:pPr marL="0" lvl="0" indent="0">
              <a:buNone/>
            </a:pPr>
            <a:r>
              <a:rPr lang="bg-BG" sz="3200" dirty="0" smtClean="0">
                <a:solidFill>
                  <a:schemeClr val="tx1"/>
                </a:solidFill>
              </a:rPr>
              <a:t>   - Да конструира </a:t>
            </a:r>
            <a:r>
              <a:rPr lang="bg-BG" sz="3200" dirty="0">
                <a:solidFill>
                  <a:schemeClr val="tx1"/>
                </a:solidFill>
              </a:rPr>
              <a:t>отговори с дума или с изречение.</a:t>
            </a:r>
          </a:p>
          <a:p>
            <a:pPr marL="0" lvl="0" indent="0">
              <a:buNone/>
            </a:pPr>
            <a:r>
              <a:rPr lang="bg-BG" sz="3200" dirty="0" smtClean="0">
                <a:solidFill>
                  <a:schemeClr val="tx1"/>
                </a:solidFill>
              </a:rPr>
              <a:t>   - Да моделира </a:t>
            </a:r>
            <a:r>
              <a:rPr lang="bg-BG" sz="3200" dirty="0">
                <a:solidFill>
                  <a:schemeClr val="tx1"/>
                </a:solidFill>
              </a:rPr>
              <a:t>дума или изречение.</a:t>
            </a:r>
          </a:p>
          <a:p>
            <a:pPr marL="0" lvl="0" indent="0">
              <a:buNone/>
            </a:pPr>
            <a:r>
              <a:rPr lang="bg-BG" sz="3200" dirty="0" smtClean="0">
                <a:solidFill>
                  <a:schemeClr val="tx1"/>
                </a:solidFill>
              </a:rPr>
              <a:t>   - Да разбира </a:t>
            </a:r>
            <a:r>
              <a:rPr lang="bg-BG" sz="3200" dirty="0">
                <a:solidFill>
                  <a:schemeClr val="tx1"/>
                </a:solidFill>
              </a:rPr>
              <a:t>разликата между дума и изречение</a:t>
            </a:r>
            <a:r>
              <a:rPr lang="bg-BG" sz="3200" dirty="0" smtClean="0">
                <a:solidFill>
                  <a:schemeClr val="tx1"/>
                </a:solidFill>
              </a:rPr>
              <a:t>.</a:t>
            </a:r>
            <a:endParaRPr lang="bg-BG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48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r>
              <a:rPr lang="bg-BG" sz="3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Играя с думи и изречения</a:t>
            </a:r>
            <a:endParaRPr lang="bg-BG" sz="32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061817" cy="3398663"/>
          </a:xfrm>
          <a:prstGeom prst="rect">
            <a:avLst/>
          </a:prstGeom>
        </p:spPr>
      </p:pic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4134232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3200" dirty="0" smtClean="0">
                <a:solidFill>
                  <a:schemeClr val="tx1"/>
                </a:solidFill>
              </a:rPr>
              <a:t>Уважаеми родители, първо ще чуете песен за буквичките. След това следвайте въпросите по презентацията. Накрая децата да изиграят играта „Открий цвета“.</a:t>
            </a:r>
            <a:endParaRPr lang="bg-BG" sz="3200" dirty="0">
              <a:solidFill>
                <a:schemeClr val="tx1"/>
              </a:solidFill>
            </a:endParaRPr>
          </a:p>
        </p:txBody>
      </p:sp>
      <p:pic>
        <p:nvPicPr>
          <p:cNvPr id="5" name="Азбуката - буквички вълшебн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9740" y="-221728"/>
            <a:ext cx="8229600" cy="165618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bg-BG" sz="2400" dirty="0" smtClean="0"/>
              <a:t>Звуковете </a:t>
            </a:r>
            <a:r>
              <a:rPr lang="bg-BG" sz="2400" dirty="0" smtClean="0"/>
              <a:t>един </a:t>
            </a:r>
            <a:r>
              <a:rPr lang="bg-BG" sz="2400" dirty="0" smtClean="0"/>
              <a:t>до друг правят думи, а думите, подредени със смисъл една до друга, правят изречение.</a:t>
            </a:r>
            <a:endParaRPr lang="bg-BG" sz="24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859216" cy="1224136"/>
          </a:xfrm>
        </p:spPr>
        <p:txBody>
          <a:bodyPr>
            <a:normAutofit/>
          </a:bodyPr>
          <a:lstStyle/>
          <a:p>
            <a:pPr algn="ctr"/>
            <a:r>
              <a:rPr lang="bg-BG" b="0" dirty="0" smtClean="0">
                <a:solidFill>
                  <a:schemeClr val="tx1"/>
                </a:solidFill>
              </a:rPr>
              <a:t>Кажи с една дума </a:t>
            </a:r>
            <a:r>
              <a:rPr lang="bg-BG" b="0" dirty="0" smtClean="0">
                <a:solidFill>
                  <a:schemeClr val="tx1"/>
                </a:solidFill>
              </a:rPr>
              <a:t>какво </a:t>
            </a:r>
            <a:r>
              <a:rPr lang="bg-BG" b="0" dirty="0" smtClean="0">
                <a:solidFill>
                  <a:schemeClr val="tx1"/>
                </a:solidFill>
              </a:rPr>
              <a:t>има на картинките!</a:t>
            </a:r>
          </a:p>
          <a:p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539058" y="2420888"/>
            <a:ext cx="8132866" cy="813768"/>
          </a:xfrm>
        </p:spPr>
        <p:txBody>
          <a:bodyPr>
            <a:normAutofit/>
          </a:bodyPr>
          <a:lstStyle/>
          <a:p>
            <a:pPr algn="ctr"/>
            <a:r>
              <a:rPr lang="bg-BG" b="0" dirty="0" smtClean="0">
                <a:solidFill>
                  <a:schemeClr val="tx1"/>
                </a:solidFill>
              </a:rPr>
              <a:t>Направи изречение с всяка дума!</a:t>
            </a:r>
          </a:p>
          <a:p>
            <a:pPr algn="ctr"/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1952625" cy="2343150"/>
          </a:xfrm>
        </p:spPr>
      </p:pic>
      <p:pic>
        <p:nvPicPr>
          <p:cNvPr id="8" name="Контейнер за съдържание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77072"/>
            <a:ext cx="2533650" cy="1800225"/>
          </a:xfr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33569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5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5202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Разгледай картината.</a:t>
            </a:r>
            <a:b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Кои животни са нарисувани?</a:t>
            </a:r>
            <a:b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всяко животно отговори с дума. Огради лентичка за нея.</a:t>
            </a:r>
            <a:b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Отговори с изречения.</a:t>
            </a:r>
            <a:r>
              <a:rPr lang="bg-B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Огради лентичка за всяко изречение.</a:t>
            </a:r>
            <a:b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Какво прави слънцето?</a:t>
            </a:r>
            <a:b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Какво носи джуджето?</a:t>
            </a:r>
            <a:b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Какво влачи мравката?</a:t>
            </a:r>
            <a:br>
              <a:rPr lang="bg-BG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bg-BG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564904"/>
            <a:ext cx="5904656" cy="39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Свържи картинките със съответния цвят</a:t>
            </a:r>
            <a:r>
              <a:rPr lang="bg-BG" sz="3200" dirty="0"/>
              <a:t> </a:t>
            </a:r>
            <a:r>
              <a:rPr lang="bg-BG" sz="3200" dirty="0" smtClean="0"/>
              <a:t>и направи изречения!</a:t>
            </a:r>
            <a:endParaRPr lang="bg-BG" sz="32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216037"/>
              </p:ext>
            </p:extLst>
          </p:nvPr>
        </p:nvGraphicFramePr>
        <p:xfrm>
          <a:off x="1131032" y="2276872"/>
          <a:ext cx="1306488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rgbClr val="F474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Контейнер за съдържани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261780"/>
              </p:ext>
            </p:extLst>
          </p:nvPr>
        </p:nvGraphicFramePr>
        <p:xfrm>
          <a:off x="7105084" y="2204864"/>
          <a:ext cx="1306488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bg-BG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Контейнер за съдържани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633742"/>
              </p:ext>
            </p:extLst>
          </p:nvPr>
        </p:nvGraphicFramePr>
        <p:xfrm>
          <a:off x="4216139" y="2276872"/>
          <a:ext cx="1306488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Картина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69516"/>
            <a:ext cx="2057400" cy="2228850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69516"/>
            <a:ext cx="1866900" cy="2447925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6001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10407 C -0.00226 -0.24515 0.07239 -0.35407 0.16354 -0.35407 C 0.25746 -0.35407 0.33246 -0.24515 0.33246 -0.10407 C 0.33246 0.03677 0.40712 0.14593 0.50104 0.14593 C 0.59219 0.14593 0.66719 0.03677 0.66719 -0.1040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7567E-6 L -0.00886 -0.175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87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-0.12003 C 0.04166 0.02266 0.02309 0.12534 0.00416 0.12534 C -0.01476 0.12534 -0.03108 0.02266 -0.03681 -0.12003 C -0.04479 0.02266 -0.06077 0.12534 -0.08004 0.12534 C -0.09896 0.12534 -0.11528 0.02266 -0.12049 -0.12003 C -0.12865 0.02266 -0.14497 0.12534 -0.16372 0.12534 C -0.18316 0.12534 -0.20174 0.02266 -0.20695 -0.12003 C -0.21268 0.02266 -0.22917 0.12534 -0.2507 0.12534 C -0.26684 0.12534 -0.28559 0.02266 -0.29132 -0.12003 C -0.29688 0.02266 -0.31563 0.12534 -0.33455 0.12534 C -0.3533 0.12534 -0.36979 0.02266 -0.37552 -0.12003 C -0.38351 0.02266 -0.39931 0.12534 -0.41875 0.12534 C -0.4375 0.12534 -0.45382 0.02266 -0.46198 -0.12003 C -0.46719 0.02266 -0.48351 0.12534 -0.50243 0.12534 C -0.5217 0.12534 -0.54045 0.02266 -0.54584 -0.12003 C -0.55139 0.02266 -0.56771 0.12534 -0.58941 0.12534 C -0.60834 0.12534 -0.62413 0.02266 -0.62969 -0.12003 " pathEditMode="relative" rAng="0" ptsTypes="fffffffffffffffff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2" y="12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272" cy="6858000"/>
          </a:xfrm>
          <a:prstGeom prst="rect">
            <a:avLst/>
          </a:prstGeom>
        </p:spPr>
      </p:pic>
      <p:sp>
        <p:nvSpPr>
          <p:cNvPr id="3" name="Блоксхема: перфолента 2"/>
          <p:cNvSpPr/>
          <p:nvPr/>
        </p:nvSpPr>
        <p:spPr>
          <a:xfrm>
            <a:off x="395536" y="1844824"/>
            <a:ext cx="8440200" cy="223224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89836" y="2276872"/>
            <a:ext cx="8229600" cy="1152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2400" dirty="0">
                <a:solidFill>
                  <a:schemeClr val="tx1"/>
                </a:solidFill>
              </a:rPr>
              <a:t>Използван снимков материал от </a:t>
            </a:r>
            <a:r>
              <a:rPr lang="bg-BG" sz="2400" dirty="0" err="1" smtClean="0">
                <a:solidFill>
                  <a:schemeClr val="tx1"/>
                </a:solidFill>
              </a:rPr>
              <a:t>Google</a:t>
            </a:r>
            <a:r>
              <a:rPr lang="bg-BG" sz="2400" dirty="0" smtClean="0">
                <a:solidFill>
                  <a:schemeClr val="tx1"/>
                </a:solidFill>
              </a:rPr>
              <a:t/>
            </a:r>
            <a:br>
              <a:rPr lang="bg-BG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www.youtube.com/watch?v=Shi4eb39uMc&amp;t=37s</a:t>
            </a:r>
            <a:r>
              <a:rPr lang="bg-BG" sz="2400" dirty="0" smtClean="0">
                <a:solidFill>
                  <a:schemeClr val="bg1"/>
                </a:solidFill>
              </a:rPr>
              <a:t> </a:t>
            </a:r>
            <a:r>
              <a:rPr lang="bg-BG" sz="2400" dirty="0" smtClean="0">
                <a:solidFill>
                  <a:schemeClr val="bg1"/>
                </a:solidFill>
              </a:rPr>
              <a:t>  </a:t>
            </a:r>
            <a:r>
              <a:rPr lang="bg-BG" sz="2400" dirty="0" smtClean="0">
                <a:solidFill>
                  <a:schemeClr val="tx1"/>
                </a:solidFill>
              </a:rPr>
              <a:t>- </a:t>
            </a:r>
            <a:r>
              <a:rPr lang="bg-BG" sz="2400" dirty="0" smtClean="0">
                <a:solidFill>
                  <a:schemeClr val="tx1"/>
                </a:solidFill>
              </a:rPr>
              <a:t>песен </a:t>
            </a:r>
            <a:r>
              <a:rPr lang="bg-BG" sz="2400" dirty="0" smtClean="0">
                <a:solidFill>
                  <a:schemeClr val="tx1"/>
                </a:solidFill>
              </a:rPr>
              <a:t>за „Азбуката – буквички вълшебни“</a:t>
            </a:r>
            <a:endParaRPr lang="bg-BG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ъководител">
  <a:themeElements>
    <a:clrScheme name="Ръководител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Ръководите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ъководител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241</TotalTime>
  <Words>139</Words>
  <Application>Microsoft Office PowerPoint</Application>
  <PresentationFormat>On-screen Show (4:3)</PresentationFormat>
  <Paragraphs>16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Courier New</vt:lpstr>
      <vt:lpstr>Palatino Linotype</vt:lpstr>
      <vt:lpstr>Ръководител</vt:lpstr>
      <vt:lpstr> ДГ „ПЛАМЪЧЕ“ група „РАКЕТА“ ТРЕТА ПОДГОТВИТЕЛНА ГРУПА УЧИТЕЛИ: Катерина Терзиева Анна Тонева </vt:lpstr>
      <vt:lpstr>PowerPoint Presentation</vt:lpstr>
      <vt:lpstr>Играя с думи и изречения</vt:lpstr>
      <vt:lpstr>Звуковете един до друг правят думи, а думите, подредени със смисъл една до друга, правят изречение.</vt:lpstr>
      <vt:lpstr>Разгледай картината. Кои животни са нарисувани? За всяко животно отговори с дума. Огради лентичка за нея. Отговори с изречения. Огради лентичка за всяко изречение. Какво прави слънцето? Какво носи джуджето? Какво влачи мравката? </vt:lpstr>
      <vt:lpstr>Свържи картинките със съответния цвят и направи изречения!</vt:lpstr>
      <vt:lpstr>Използван снимков материал от Google https://www.youtube.com/watch?v=Shi4eb39uMc&amp;t=37s   - песен за „Азбуката – буквички вълшебни“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МитиРал</dc:creator>
  <cp:lastModifiedBy>Mariya</cp:lastModifiedBy>
  <cp:revision>21</cp:revision>
  <dcterms:created xsi:type="dcterms:W3CDTF">2020-03-30T12:04:24Z</dcterms:created>
  <dcterms:modified xsi:type="dcterms:W3CDTF">2020-04-15T12:52:21Z</dcterms:modified>
</cp:coreProperties>
</file>